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grandir Narrow Bold" panose="020B0604020202020204" charset="0"/>
      <p:regular r:id="rId32"/>
    </p:embeddedFont>
    <p:embeddedFont>
      <p:font typeface="Days" panose="02000505050000020004" charset="0"/>
      <p:regular r:id="rId33"/>
    </p:embeddedFont>
    <p:embeddedFont>
      <p:font typeface="Open Sauce" panose="020B0604020202020204" charset="0"/>
      <p:regular r:id="rId34"/>
    </p:embeddedFont>
    <p:embeddedFont>
      <p:font typeface="Open Sauce Bold" panose="020B0604020202020204" charset="0"/>
      <p:regular r:id="rId35"/>
    </p:embeddedFont>
    <p:embeddedFont>
      <p:font typeface="Open Sauce Light" panose="020B0604020202020204" charset="0"/>
      <p:regular r:id="rId36"/>
    </p:embeddedFont>
    <p:embeddedFont>
      <p:font typeface="Open Sauce Medium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 Dukhande" userId="82159cbe9cd04e45" providerId="LiveId" clId="{7D2D8916-F450-4DD0-8AE6-E59F33D1436A}"/>
    <pc:docChg chg="undo custSel modSld">
      <pc:chgData name="Yash Dukhande" userId="82159cbe9cd04e45" providerId="LiveId" clId="{7D2D8916-F450-4DD0-8AE6-E59F33D1436A}" dt="2025-01-08T16:48:33.590" v="6" actId="20577"/>
      <pc:docMkLst>
        <pc:docMk/>
      </pc:docMkLst>
      <pc:sldChg chg="modSp mod">
        <pc:chgData name="Yash Dukhande" userId="82159cbe9cd04e45" providerId="LiveId" clId="{7D2D8916-F450-4DD0-8AE6-E59F33D1436A}" dt="2025-01-08T16:48:33.590" v="6" actId="20577"/>
        <pc:sldMkLst>
          <pc:docMk/>
          <pc:sldMk cId="0" sldId="256"/>
        </pc:sldMkLst>
        <pc:spChg chg="mod">
          <ac:chgData name="Yash Dukhande" userId="82159cbe9cd04e45" providerId="LiveId" clId="{7D2D8916-F450-4DD0-8AE6-E59F33D1436A}" dt="2025-01-08T16:48:33.590" v="6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Yash Dukhande" userId="82159cbe9cd04e45" providerId="LiveId" clId="{7D2D8916-F450-4DD0-8AE6-E59F33D1436A}" dt="2025-01-08T16:46:38.225" v="2" actId="1037"/>
        <pc:sldMkLst>
          <pc:docMk/>
          <pc:sldMk cId="0" sldId="260"/>
        </pc:sldMkLst>
        <pc:spChg chg="mod">
          <ac:chgData name="Yash Dukhande" userId="82159cbe9cd04e45" providerId="LiveId" clId="{7D2D8916-F450-4DD0-8AE6-E59F33D1436A}" dt="2025-01-08T16:46:38.225" v="2" actId="1037"/>
          <ac:spMkLst>
            <pc:docMk/>
            <pc:sldMk cId="0" sldId="260"/>
            <ac:spMk id="2" creationId="{00000000-0000-0000-0000-000000000000}"/>
          </ac:spMkLst>
        </pc:spChg>
      </pc:sldChg>
      <pc:sldChg chg="modSp mod">
        <pc:chgData name="Yash Dukhande" userId="82159cbe9cd04e45" providerId="LiveId" clId="{7D2D8916-F450-4DD0-8AE6-E59F33D1436A}" dt="2025-01-08T16:46:49.529" v="3" actId="15"/>
        <pc:sldMkLst>
          <pc:docMk/>
          <pc:sldMk cId="0" sldId="265"/>
        </pc:sldMkLst>
        <pc:spChg chg="mod">
          <ac:chgData name="Yash Dukhande" userId="82159cbe9cd04e45" providerId="LiveId" clId="{7D2D8916-F450-4DD0-8AE6-E59F33D1436A}" dt="2025-01-08T16:46:49.529" v="3" actId="15"/>
          <ac:spMkLst>
            <pc:docMk/>
            <pc:sldMk cId="0" sldId="265"/>
            <ac:spMk id="8" creationId="{00000000-0000-0000-0000-000000000000}"/>
          </ac:spMkLst>
        </pc:spChg>
      </pc:sldChg>
      <pc:sldChg chg="modSp mod">
        <pc:chgData name="Yash Dukhande" userId="82159cbe9cd04e45" providerId="LiveId" clId="{7D2D8916-F450-4DD0-8AE6-E59F33D1436A}" dt="2025-01-08T16:47:22.870" v="5" actId="1076"/>
        <pc:sldMkLst>
          <pc:docMk/>
          <pc:sldMk cId="0" sldId="269"/>
        </pc:sldMkLst>
        <pc:spChg chg="mod">
          <ac:chgData name="Yash Dukhande" userId="82159cbe9cd04e45" providerId="LiveId" clId="{7D2D8916-F450-4DD0-8AE6-E59F33D1436A}" dt="2025-01-08T16:47:22.870" v="5" actId="1076"/>
          <ac:spMkLst>
            <pc:docMk/>
            <pc:sldMk cId="0" sldId="269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ta.world/raghav333/fifa-play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6283021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408261" y="5633820"/>
            <a:ext cx="4354286" cy="4114800"/>
          </a:xfrm>
          <a:custGeom>
            <a:avLst/>
            <a:gdLst/>
            <a:ahLst/>
            <a:cxnLst/>
            <a:rect l="l" t="t" r="r" b="b"/>
            <a:pathLst>
              <a:path w="4354286" h="4114800">
                <a:moveTo>
                  <a:pt x="0" y="0"/>
                </a:moveTo>
                <a:lnTo>
                  <a:pt x="4354286" y="0"/>
                </a:lnTo>
                <a:lnTo>
                  <a:pt x="4354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95936" y="1028700"/>
            <a:ext cx="2474023" cy="4114800"/>
          </a:xfrm>
          <a:custGeom>
            <a:avLst/>
            <a:gdLst/>
            <a:ahLst/>
            <a:cxnLst/>
            <a:rect l="l" t="t" r="r" b="b"/>
            <a:pathLst>
              <a:path w="2474023" h="4114800">
                <a:moveTo>
                  <a:pt x="0" y="0"/>
                </a:moveTo>
                <a:lnTo>
                  <a:pt x="2474023" y="0"/>
                </a:lnTo>
                <a:lnTo>
                  <a:pt x="2474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832764"/>
            <a:ext cx="8517502" cy="380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Comparative Analysis of Footballers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883096"/>
            <a:ext cx="5990860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4"/>
              </a:lnSpc>
            </a:pPr>
            <a:r>
              <a:rPr lang="en-US" sz="2495" spc="212" dirty="0">
                <a:solidFill>
                  <a:srgbClr val="FFFFFF"/>
                </a:solidFill>
                <a:latin typeface="Agrandir Narrow Bold"/>
              </a:rPr>
              <a:t>N060 - </a:t>
            </a:r>
            <a:r>
              <a:rPr lang="en-US" sz="2495" spc="212">
                <a:solidFill>
                  <a:srgbClr val="FFFFFF"/>
                </a:solidFill>
                <a:latin typeface="Agrandir Narrow Bold"/>
              </a:rPr>
              <a:t>Yash Dukhande</a:t>
            </a:r>
            <a:endParaRPr lang="en-US" sz="2495" spc="212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490152" y="4910024"/>
            <a:ext cx="10434974" cy="2170022"/>
          </a:xfrm>
          <a:custGeom>
            <a:avLst/>
            <a:gdLst/>
            <a:ahLst/>
            <a:cxnLst/>
            <a:rect l="l" t="t" r="r" b="b"/>
            <a:pathLst>
              <a:path w="10434974" h="2170022">
                <a:moveTo>
                  <a:pt x="0" y="0"/>
                </a:moveTo>
                <a:lnTo>
                  <a:pt x="10434974" y="0"/>
                </a:lnTo>
                <a:lnTo>
                  <a:pt x="10434974" y="2170022"/>
                </a:lnTo>
                <a:lnTo>
                  <a:pt x="0" y="2170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05611" y="398211"/>
            <a:ext cx="12876778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Details about rows and columns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8968" y="2646045"/>
            <a:ext cx="6214601" cy="671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Code:</a:t>
            </a:r>
          </a:p>
          <a:p>
            <a:pPr>
              <a:lnSpc>
                <a:spcPts val="4410"/>
              </a:lnSpc>
            </a:pPr>
            <a:endParaRPr lang="en-US" sz="3000" dirty="0">
              <a:solidFill>
                <a:srgbClr val="F5F5F5"/>
              </a:solidFill>
              <a:latin typeface="Open Sauce Bold"/>
            </a:endParaRPr>
          </a:p>
          <a:p>
            <a:pPr lvl="1"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r = 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nrow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 lvl="1"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c = 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ncol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 lvl="1"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print(paste("Number of rows in the dataset: ",r))</a:t>
            </a:r>
          </a:p>
          <a:p>
            <a:pPr lvl="1"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print(paste("Number of columns in the dataset: ",c))</a:t>
            </a:r>
          </a:p>
          <a:p>
            <a:pPr lvl="1"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attribute = 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colnames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 lvl="1"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print("Column Names of the data set are:")</a:t>
            </a:r>
          </a:p>
          <a:p>
            <a:pPr lvl="1"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attribute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2989" y="1211502"/>
            <a:ext cx="17782021" cy="7863996"/>
          </a:xfrm>
          <a:custGeom>
            <a:avLst/>
            <a:gdLst/>
            <a:ahLst/>
            <a:cxnLst/>
            <a:rect l="l" t="t" r="r" b="b"/>
            <a:pathLst>
              <a:path w="17782021" h="7863996">
                <a:moveTo>
                  <a:pt x="0" y="0"/>
                </a:moveTo>
                <a:lnTo>
                  <a:pt x="17782022" y="0"/>
                </a:lnTo>
                <a:lnTo>
                  <a:pt x="17782022" y="7863996"/>
                </a:lnTo>
                <a:lnTo>
                  <a:pt x="0" y="786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66096" y="398211"/>
            <a:ext cx="13755809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Filter out columns we do not need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834" y="2346960"/>
            <a:ext cx="16790332" cy="550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Code:</a:t>
            </a:r>
          </a:p>
          <a:p>
            <a:pPr>
              <a:lnSpc>
                <a:spcPts val="4410"/>
              </a:lnSpc>
            </a:pPr>
            <a:endParaRPr lang="en-US" sz="3000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c1 = c('name','age','nationality','positions','overall_rating','value_euro','wage_euro',</a:t>
            </a:r>
          </a:p>
          <a:p>
            <a:pPr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       'club_team','crossing','finishing','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heading_accuracy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short_passing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'volleys',</a:t>
            </a:r>
          </a:p>
          <a:p>
            <a:pPr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       'dribbling','curve','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freekick_accuracy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long_passing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ball_control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'acceleration',</a:t>
            </a:r>
          </a:p>
          <a:p>
            <a:pPr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      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sprint_speed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'agility', 'reactions', 'balance', 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shot_power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'jumping', 'stamina',</a:t>
            </a:r>
          </a:p>
          <a:p>
            <a:pPr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       'strength',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long_shots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'aggression', 'interceptions', 'positioning', 'vision',</a:t>
            </a:r>
          </a:p>
          <a:p>
            <a:pPr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       'penalties', 'composure', 'marking',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standing_tackle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sliding_tackle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GK_diving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</a:t>
            </a:r>
          </a:p>
          <a:p>
            <a:pPr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      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GK_handling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GK_kicking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GK_positioning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GK_reflexes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')</a:t>
            </a:r>
          </a:p>
          <a:p>
            <a:pPr>
              <a:lnSpc>
                <a:spcPts val="4410"/>
              </a:lnSpc>
            </a:pP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 = 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[,c1]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54401" y="2402955"/>
            <a:ext cx="17591911" cy="7093330"/>
          </a:xfrm>
          <a:custGeom>
            <a:avLst/>
            <a:gdLst/>
            <a:ahLst/>
            <a:cxnLst/>
            <a:rect l="l" t="t" r="r" b="b"/>
            <a:pathLst>
              <a:path w="17591911" h="7093330">
                <a:moveTo>
                  <a:pt x="0" y="0"/>
                </a:moveTo>
                <a:lnTo>
                  <a:pt x="17591910" y="0"/>
                </a:lnTo>
                <a:lnTo>
                  <a:pt x="17591910" y="7093330"/>
                </a:lnTo>
                <a:lnTo>
                  <a:pt x="0" y="709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44900" y="3651155"/>
            <a:ext cx="1546488" cy="1134736"/>
          </a:xfrm>
          <a:custGeom>
            <a:avLst/>
            <a:gdLst/>
            <a:ahLst/>
            <a:cxnLst/>
            <a:rect l="l" t="t" r="r" b="b"/>
            <a:pathLst>
              <a:path w="1546488" h="1134736">
                <a:moveTo>
                  <a:pt x="0" y="0"/>
                </a:moveTo>
                <a:lnTo>
                  <a:pt x="1546488" y="0"/>
                </a:lnTo>
                <a:lnTo>
                  <a:pt x="1546488" y="1134735"/>
                </a:lnTo>
                <a:lnTo>
                  <a:pt x="0" y="1134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35381" y="398211"/>
            <a:ext cx="11017238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To get summary of 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8767" y="1610475"/>
            <a:ext cx="16510466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>
                <a:solidFill>
                  <a:srgbClr val="F5F5F5"/>
                </a:solidFill>
                <a:latin typeface="Open Sauce Bold"/>
              </a:rPr>
              <a:t>Code: summary(fifa)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092937" y="3651155"/>
            <a:ext cx="1546488" cy="1134736"/>
          </a:xfrm>
          <a:custGeom>
            <a:avLst/>
            <a:gdLst/>
            <a:ahLst/>
            <a:cxnLst/>
            <a:rect l="l" t="t" r="r" b="b"/>
            <a:pathLst>
              <a:path w="1546488" h="1134736">
                <a:moveTo>
                  <a:pt x="0" y="0"/>
                </a:moveTo>
                <a:lnTo>
                  <a:pt x="1546489" y="0"/>
                </a:lnTo>
                <a:lnTo>
                  <a:pt x="1546489" y="1134735"/>
                </a:lnTo>
                <a:lnTo>
                  <a:pt x="0" y="1134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398211"/>
            <a:ext cx="18288000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To remove NA Values and Filter out the rows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3426" y="4004310"/>
            <a:ext cx="7141147" cy="21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 dirty="0">
                <a:solidFill>
                  <a:srgbClr val="F5F5F5"/>
                </a:solidFill>
                <a:latin typeface="Open Sauce Bold"/>
              </a:rPr>
              <a:t>Code:</a:t>
            </a:r>
          </a:p>
          <a:p>
            <a:pPr>
              <a:lnSpc>
                <a:spcPts val="4410"/>
              </a:lnSpc>
            </a:pPr>
            <a:endParaRPr lang="en-US" sz="3000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4410"/>
              </a:lnSpc>
            </a:pP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 = 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na.omit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4410"/>
              </a:lnSpc>
            </a:pP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 = subset(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, </a:t>
            </a:r>
            <a:r>
              <a:rPr lang="en-US" sz="3000" dirty="0" err="1">
                <a:solidFill>
                  <a:srgbClr val="F5F5F5"/>
                </a:solidFill>
                <a:latin typeface="Open Sauce Bold"/>
              </a:rPr>
              <a:t>overall_rating</a:t>
            </a:r>
            <a:r>
              <a:rPr lang="en-US" sz="3000" dirty="0">
                <a:solidFill>
                  <a:srgbClr val="F5F5F5"/>
                </a:solidFill>
                <a:latin typeface="Open Sauce Bold"/>
              </a:rPr>
              <a:t> &gt;= 75)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3947" y="2331843"/>
            <a:ext cx="17808447" cy="7710037"/>
          </a:xfrm>
          <a:custGeom>
            <a:avLst/>
            <a:gdLst/>
            <a:ahLst/>
            <a:cxnLst/>
            <a:rect l="l" t="t" r="r" b="b"/>
            <a:pathLst>
              <a:path w="17808447" h="7710037">
                <a:moveTo>
                  <a:pt x="0" y="0"/>
                </a:moveTo>
                <a:lnTo>
                  <a:pt x="17808447" y="0"/>
                </a:lnTo>
                <a:lnTo>
                  <a:pt x="17808447" y="7710037"/>
                </a:lnTo>
                <a:lnTo>
                  <a:pt x="0" y="7710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32593" y="398211"/>
            <a:ext cx="12822814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Final Summary of Cleaned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8767" y="1610475"/>
            <a:ext cx="16510466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>
                <a:solidFill>
                  <a:srgbClr val="F5F5F5"/>
                </a:solidFill>
                <a:latin typeface="Open Sauce Bold"/>
              </a:rPr>
              <a:t>Code: summary(fifa)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287876" y="2929677"/>
            <a:ext cx="9712248" cy="4427646"/>
            <a:chOff x="0" y="0"/>
            <a:chExt cx="12949664" cy="590352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2949664" cy="5903528"/>
              <a:chOff x="0" y="0"/>
              <a:chExt cx="1812195" cy="82614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12195" cy="826148"/>
              </a:xfrm>
              <a:custGeom>
                <a:avLst/>
                <a:gdLst/>
                <a:ahLst/>
                <a:cxnLst/>
                <a:rect l="l" t="t" r="r" b="b"/>
                <a:pathLst>
                  <a:path w="1812195" h="826148">
                    <a:moveTo>
                      <a:pt x="0" y="0"/>
                    </a:moveTo>
                    <a:lnTo>
                      <a:pt x="1812195" y="0"/>
                    </a:lnTo>
                    <a:lnTo>
                      <a:pt x="1812195" y="826148"/>
                    </a:lnTo>
                    <a:lnTo>
                      <a:pt x="0" y="8261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5F5F5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7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831269" y="854687"/>
              <a:ext cx="11182598" cy="4459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03"/>
                </a:lnSpc>
              </a:pPr>
              <a:r>
                <a:rPr lang="en-US" sz="11821" spc="472">
                  <a:solidFill>
                    <a:srgbClr val="FFFFFF"/>
                  </a:solidFill>
                  <a:latin typeface="Open Sauce Medium"/>
                </a:rPr>
                <a:t>DATA ANALYSIS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864537" y="249371"/>
            <a:ext cx="2423339" cy="2423339"/>
          </a:xfrm>
          <a:custGeom>
            <a:avLst/>
            <a:gdLst/>
            <a:ahLst/>
            <a:cxnLst/>
            <a:rect l="l" t="t" r="r" b="b"/>
            <a:pathLst>
              <a:path w="2423339" h="2423339">
                <a:moveTo>
                  <a:pt x="0" y="0"/>
                </a:moveTo>
                <a:lnTo>
                  <a:pt x="2423339" y="0"/>
                </a:lnTo>
                <a:lnTo>
                  <a:pt x="2423339" y="2423340"/>
                </a:lnTo>
                <a:lnTo>
                  <a:pt x="0" y="242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13487" y="6373735"/>
            <a:ext cx="3569909" cy="3440500"/>
          </a:xfrm>
          <a:custGeom>
            <a:avLst/>
            <a:gdLst/>
            <a:ahLst/>
            <a:cxnLst/>
            <a:rect l="l" t="t" r="r" b="b"/>
            <a:pathLst>
              <a:path w="3569909" h="3440500">
                <a:moveTo>
                  <a:pt x="0" y="0"/>
                </a:moveTo>
                <a:lnTo>
                  <a:pt x="3569909" y="0"/>
                </a:lnTo>
                <a:lnTo>
                  <a:pt x="3569909" y="3440500"/>
                </a:lnTo>
                <a:lnTo>
                  <a:pt x="0" y="3440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66096" y="398211"/>
            <a:ext cx="13755809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Head to Head Analysis of Players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834" y="2376487"/>
            <a:ext cx="16790332" cy="546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Code: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attacking = c('finishing','heading_accuracy','freekick_accuracy','shot_power','penalties')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a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Finish','','Head','','Freekick','','Shot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Pow','','Pen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','')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playmaking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crossing','short_passing','dribbling','long_passing','vision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Cross','','Short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Pass','','Drib','','Long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Pass','','Vision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','')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physicality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sprint_speed','reactions','jumping','stamina','strength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p1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Speed','','React','','Jump','','Stamina','','Strength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','')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defending = c('interceptions', 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positioning','marking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standing_tackle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sliding_tackle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d = c('Intercept','', 'Position','', 'Mark','', 'Stand Tackle','', 'Slide Tackle','')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goalkeeping = c('GK_diving','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GK_handling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GK_kicking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GK_positioning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', 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GK_reflexes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g = c('Dive','', 'Handle','', 'Kick','', 'Position','', 'Reflex','')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66096" y="398211"/>
            <a:ext cx="13755809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Head to Head Analysis of Players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37928" y="1660624"/>
            <a:ext cx="16790332" cy="821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random_names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= sample(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fifa$name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, size = 2)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n1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random_names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[1]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n2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random_names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[2]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r1 = which(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fifa$name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== n1)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r2 = which(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fifa$name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== n2)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name1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fifa$name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[r1]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age1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fifa$age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[r1]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nationality1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fifa$nationality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[r1]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position1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fifa$positions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[r1]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rating1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[r1]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value1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fifa$value_euro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[r1]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attacking1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unlist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[r1,attacking])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playmaking1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unlist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[r1,playmaking])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physicality1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unlist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[r1,physicality])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defending1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unlist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[r1,defending])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goalkeeping1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unlist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[r1,goalkeeping])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66096" y="398211"/>
            <a:ext cx="13755809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Head to Head Analysis of Players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37928" y="1660624"/>
            <a:ext cx="16790332" cy="821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name2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fifa$name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[r2]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age2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fifa$age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[r2]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nationality2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fifa$nationality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[r2]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position2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fifa$positions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[r2]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rating2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[r2]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value2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fifa$value_euro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[r2]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attacking2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unlist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[r2, attacking])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playmaking2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unlist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[r2, playmaking])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physicality2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unlist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[r2, physicality])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defending2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unlist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[r2, defending])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goalkeeping2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unlist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[r2, goalkeeping])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print(paste(name1,' vs ', name2, ' Comparison'))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print(paste('Age: ', age1, ' | ', age2))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print(paste('Nationality: ', nationality1, ' | ', nationality2))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print(paste('Position: ', position1, ' | ', position2))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print(paste('Rating: ', rating1, ' | ', rating2))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print(paste('Value(Euros): ', value1, ' | ', value2))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3838745" y="3693908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3838553" y="4594338"/>
            <a:ext cx="2799582" cy="1684410"/>
            <a:chOff x="0" y="0"/>
            <a:chExt cx="3732776" cy="2245880"/>
          </a:xfrm>
        </p:grpSpPr>
        <p:sp>
          <p:nvSpPr>
            <p:cNvPr id="5" name="TextBox 5"/>
            <p:cNvSpPr txBox="1"/>
            <p:nvPr/>
          </p:nvSpPr>
          <p:spPr>
            <a:xfrm>
              <a:off x="0" y="1602371"/>
              <a:ext cx="3455196" cy="643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15"/>
                </a:lnSpc>
              </a:pPr>
              <a:r>
                <a:rPr lang="en-US" sz="2799">
                  <a:solidFill>
                    <a:srgbClr val="FFFFFF"/>
                  </a:solidFill>
                  <a:latin typeface="Open Sauce Light"/>
                </a:rPr>
                <a:t>Domain Theory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675"/>
              <a:ext cx="3732776" cy="1303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76"/>
                </a:lnSpc>
              </a:pPr>
              <a:r>
                <a:rPr lang="en-US" sz="6796" spc="217">
                  <a:solidFill>
                    <a:srgbClr val="FFFFFF"/>
                  </a:solidFill>
                  <a:latin typeface="Open Sauce Medium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44112" y="4594338"/>
            <a:ext cx="2799582" cy="2198760"/>
            <a:chOff x="0" y="0"/>
            <a:chExt cx="3732776" cy="2931680"/>
          </a:xfrm>
        </p:grpSpPr>
        <p:sp>
          <p:nvSpPr>
            <p:cNvPr id="8" name="TextBox 8"/>
            <p:cNvSpPr txBox="1"/>
            <p:nvPr/>
          </p:nvSpPr>
          <p:spPr>
            <a:xfrm>
              <a:off x="0" y="66675"/>
              <a:ext cx="3732776" cy="1303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76"/>
                </a:lnSpc>
              </a:pPr>
              <a:r>
                <a:rPr lang="en-US" sz="6796" spc="217">
                  <a:solidFill>
                    <a:srgbClr val="FFFFFF"/>
                  </a:solidFill>
                  <a:latin typeface="Open Sauce Medium"/>
                </a:rPr>
                <a:t>02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7580" y="1611896"/>
              <a:ext cx="3455196" cy="131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16"/>
                </a:lnSpc>
              </a:pPr>
              <a:r>
                <a:rPr lang="en-US" sz="2800">
                  <a:solidFill>
                    <a:srgbClr val="FFFFFF"/>
                  </a:solidFill>
                  <a:latin typeface="Open Sauce Light"/>
                </a:rPr>
                <a:t>Data Description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48595" y="4594338"/>
            <a:ext cx="2820679" cy="2198760"/>
            <a:chOff x="0" y="0"/>
            <a:chExt cx="3760906" cy="293168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6675"/>
              <a:ext cx="3732776" cy="1303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76"/>
                </a:lnSpc>
              </a:pPr>
              <a:r>
                <a:rPr lang="en-US" sz="6796" spc="217">
                  <a:solidFill>
                    <a:srgbClr val="FFFFFF"/>
                  </a:solidFill>
                  <a:latin typeface="Open Sauce Medium"/>
                </a:rPr>
                <a:t>03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05710" y="1611896"/>
              <a:ext cx="3455196" cy="1319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16"/>
                </a:lnSpc>
              </a:pPr>
              <a:r>
                <a:rPr lang="en-US" sz="2800">
                  <a:solidFill>
                    <a:srgbClr val="FFFFFF"/>
                  </a:solidFill>
                  <a:latin typeface="Open Sauce Light"/>
                </a:rPr>
                <a:t>Problem Statement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838553" y="7573890"/>
            <a:ext cx="2842180" cy="1684410"/>
            <a:chOff x="0" y="0"/>
            <a:chExt cx="3789574" cy="224588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6675"/>
              <a:ext cx="3732776" cy="1303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76"/>
                </a:lnSpc>
              </a:pPr>
              <a:r>
                <a:rPr lang="en-US" sz="6796" spc="217">
                  <a:solidFill>
                    <a:srgbClr val="FFFFFF"/>
                  </a:solidFill>
                  <a:latin typeface="Open Sauce Medium"/>
                </a:rPr>
                <a:t>04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4377" y="1611896"/>
              <a:ext cx="3455196" cy="633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16"/>
                </a:lnSpc>
              </a:pPr>
              <a:r>
                <a:rPr lang="en-US" sz="2800">
                  <a:solidFill>
                    <a:srgbClr val="FFFFFF"/>
                  </a:solidFill>
                  <a:latin typeface="Open Sauce Light"/>
                </a:rPr>
                <a:t>Data Cleaning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55039" y="7573890"/>
            <a:ext cx="2799582" cy="1684410"/>
            <a:chOff x="0" y="0"/>
            <a:chExt cx="3732776" cy="224588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6675"/>
              <a:ext cx="3732776" cy="1303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76"/>
                </a:lnSpc>
              </a:pPr>
              <a:r>
                <a:rPr lang="en-US" sz="6796" spc="217">
                  <a:solidFill>
                    <a:srgbClr val="FFFFFF"/>
                  </a:solidFill>
                  <a:latin typeface="Open Sauce Medium"/>
                </a:rPr>
                <a:t>06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7580" y="1611896"/>
              <a:ext cx="3455196" cy="633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16"/>
                </a:lnSpc>
              </a:pPr>
              <a:r>
                <a:rPr lang="en-US" sz="2800">
                  <a:solidFill>
                    <a:srgbClr val="FFFFFF"/>
                  </a:solidFill>
                  <a:latin typeface="Open Sauce Light"/>
                </a:rPr>
                <a:t>Data Analysis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28927" y="7573890"/>
            <a:ext cx="2820679" cy="1684410"/>
            <a:chOff x="0" y="0"/>
            <a:chExt cx="3760906" cy="224588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675"/>
              <a:ext cx="3732776" cy="1303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76"/>
                </a:lnSpc>
              </a:pPr>
              <a:r>
                <a:rPr lang="en-US" sz="6796" spc="217">
                  <a:solidFill>
                    <a:srgbClr val="FFFFFF"/>
                  </a:solidFill>
                  <a:latin typeface="Open Sauce Medium"/>
                </a:rPr>
                <a:t>07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5710" y="1611896"/>
              <a:ext cx="3455196" cy="633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16"/>
                </a:lnSpc>
              </a:pPr>
              <a:r>
                <a:rPr lang="en-US" sz="2800">
                  <a:solidFill>
                    <a:srgbClr val="FFFFFF"/>
                  </a:solidFill>
                  <a:latin typeface="Open Sauce Light"/>
                </a:rPr>
                <a:t>Conclusion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838553" y="1104900"/>
            <a:ext cx="10610702" cy="215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TABLE OF 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66096" y="398211"/>
            <a:ext cx="13755809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Head to Head Analysis of Players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375533"/>
            <a:ext cx="16790332" cy="912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barplot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(c(attacking1,attacking2),col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red','blue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'),width = 2,names.arg = a, main = paste(name1,' vs ', name2, ' Attacking stats'))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legend("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topright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", legend = c(name1,name2), fill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red','blue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'))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barplot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(c(playmaking1,playmaking2),col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red','blue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'),width = 2,names.arg = p, main = paste(name1,' vs ', name2, ' Playmaking stats'))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legend("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topright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", legend = c(name1,name2), fill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red','blue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'))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barplot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(c(physicality1,physicality2),col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red','blue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'),width = 2,names.arg = p1, main = paste(name1,' vs ', name2, ' Physicality stats'))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legend("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topright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", legend = c(name1,name2), fill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red','blue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'))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barplot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(c(defending1,defending2),col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red','blue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'),width = 2,names.arg = d, main = paste(name1,' vs ', name2, ' Defending stats'))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legend("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topright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", legend = c(name1,name2), fill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red','blue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'))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barplot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(c(goalkeeping1,goalkeeping2),col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red','blue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'),width = 2,names.arg = g, main = paste(name1,' vs ', name2, ' Goalkeeping stats'))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legend("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topright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", legend = c(name1,name2), fill = c('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red','blue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'))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2692" y="3784054"/>
            <a:ext cx="9526492" cy="3286495"/>
          </a:xfrm>
          <a:custGeom>
            <a:avLst/>
            <a:gdLst/>
            <a:ahLst/>
            <a:cxnLst/>
            <a:rect l="l" t="t" r="r" b="b"/>
            <a:pathLst>
              <a:path w="9526492" h="3286495">
                <a:moveTo>
                  <a:pt x="0" y="0"/>
                </a:moveTo>
                <a:lnTo>
                  <a:pt x="9526492" y="0"/>
                </a:lnTo>
                <a:lnTo>
                  <a:pt x="9526492" y="3286495"/>
                </a:lnTo>
                <a:lnTo>
                  <a:pt x="0" y="3286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60471" y="1659862"/>
            <a:ext cx="6521611" cy="3926856"/>
          </a:xfrm>
          <a:custGeom>
            <a:avLst/>
            <a:gdLst/>
            <a:ahLst/>
            <a:cxnLst/>
            <a:rect l="l" t="t" r="r" b="b"/>
            <a:pathLst>
              <a:path w="6521611" h="3926856">
                <a:moveTo>
                  <a:pt x="0" y="0"/>
                </a:moveTo>
                <a:lnTo>
                  <a:pt x="6521611" y="0"/>
                </a:lnTo>
                <a:lnTo>
                  <a:pt x="6521611" y="3926856"/>
                </a:lnTo>
                <a:lnTo>
                  <a:pt x="0" y="392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860471" y="6072493"/>
            <a:ext cx="6521611" cy="3880264"/>
          </a:xfrm>
          <a:custGeom>
            <a:avLst/>
            <a:gdLst/>
            <a:ahLst/>
            <a:cxnLst/>
            <a:rect l="l" t="t" r="r" b="b"/>
            <a:pathLst>
              <a:path w="6521611" h="3880264">
                <a:moveTo>
                  <a:pt x="0" y="0"/>
                </a:moveTo>
                <a:lnTo>
                  <a:pt x="6521611" y="0"/>
                </a:lnTo>
                <a:lnTo>
                  <a:pt x="6521611" y="3880264"/>
                </a:lnTo>
                <a:lnTo>
                  <a:pt x="0" y="3880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72957" y="398211"/>
            <a:ext cx="10542086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Screen Shots of the Code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793922"/>
            <a:ext cx="6668005" cy="3926856"/>
          </a:xfrm>
          <a:custGeom>
            <a:avLst/>
            <a:gdLst/>
            <a:ahLst/>
            <a:cxnLst/>
            <a:rect l="l" t="t" r="r" b="b"/>
            <a:pathLst>
              <a:path w="6668005" h="3926856">
                <a:moveTo>
                  <a:pt x="0" y="0"/>
                </a:moveTo>
                <a:lnTo>
                  <a:pt x="6668005" y="0"/>
                </a:lnTo>
                <a:lnTo>
                  <a:pt x="6668005" y="3926856"/>
                </a:lnTo>
                <a:lnTo>
                  <a:pt x="0" y="3926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64333" y="1793922"/>
            <a:ext cx="6694967" cy="3926856"/>
          </a:xfrm>
          <a:custGeom>
            <a:avLst/>
            <a:gdLst/>
            <a:ahLst/>
            <a:cxnLst/>
            <a:rect l="l" t="t" r="r" b="b"/>
            <a:pathLst>
              <a:path w="6694967" h="3926856">
                <a:moveTo>
                  <a:pt x="0" y="0"/>
                </a:moveTo>
                <a:lnTo>
                  <a:pt x="6694967" y="0"/>
                </a:lnTo>
                <a:lnTo>
                  <a:pt x="6694967" y="3926856"/>
                </a:lnTo>
                <a:lnTo>
                  <a:pt x="0" y="3926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17052" y="6072493"/>
            <a:ext cx="6653897" cy="3926890"/>
          </a:xfrm>
          <a:custGeom>
            <a:avLst/>
            <a:gdLst/>
            <a:ahLst/>
            <a:cxnLst/>
            <a:rect l="l" t="t" r="r" b="b"/>
            <a:pathLst>
              <a:path w="6653897" h="3926890">
                <a:moveTo>
                  <a:pt x="0" y="0"/>
                </a:moveTo>
                <a:lnTo>
                  <a:pt x="6653896" y="0"/>
                </a:lnTo>
                <a:lnTo>
                  <a:pt x="6653896" y="3926889"/>
                </a:lnTo>
                <a:lnTo>
                  <a:pt x="0" y="3926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72957" y="398211"/>
            <a:ext cx="10542086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Screen Shots of the Code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69491" y="398211"/>
            <a:ext cx="8149017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Correlation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31033" y="962025"/>
            <a:ext cx="16790332" cy="1003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Code: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= function(z){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if(z==0){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  print('No relation')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}else if(z&lt;0){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  print('Negative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}else{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  print("Positive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")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}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z = abs(z)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if(z == 1){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  print("Perfect Relation")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}else if(z&gt;0.7){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  print("Strong Relation")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}else if(z&gt;0.3){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  print("Moderate Relation")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}else{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  print("Weak Relation")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  }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}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69491" y="398211"/>
            <a:ext cx="8149017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Correlation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8968" y="1375533"/>
            <a:ext cx="16790332" cy="821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fifa$attacking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= 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fifa$finishing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fifa$heading_accuracy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fifa$freekick_accuracy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fifa$shot_power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fifa$penalties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)/5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fifa$playmaking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= 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fifa$crossing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fifa$short_passing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fifa$dribbling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fifa$long_passing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fifa$vision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)/5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fifa$physicality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= 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fifa$sprint_speed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fifa$reactions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fifa$jumping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fifa$stamina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fifa$strength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)/5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fifa$defending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= 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fifa$interceptions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fifa$positioning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fifa$marking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fifa$standing_tackle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fifa$sliding_tackle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)/5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fifa$goalkeeping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= 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fifa$GK_diving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fifa$GK_handling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fifa$GK_kicking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fifa$GK_positioning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+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fifa$GK_reflexes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)/5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pairs(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[,c('age','value_euro','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')])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x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fifa$age,fifa$value_euro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print(paste('Age and Value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is: ',x))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(x)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x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fifa$age,fifa$overall_rating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print(paste('Age and Rating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is: ',x))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(x)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x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fifa$value_euro,fifa$value_euro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print(paste('Rating and Value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is: ',x))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(x)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69491" y="398211"/>
            <a:ext cx="8149017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Correlation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834" y="1541836"/>
            <a:ext cx="8395166" cy="912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plot(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fifa$attacking,fifa$overall_rating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x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fifa$attacking,fifa$overall_rating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print(paste('Attacking and Rating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is: ',x))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(x)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plot(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fifa$playmaking,fifa$overall_rating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x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fifa$playmaking,fifa$overall_rating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print(paste('Playmaking and Rating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is: ',x))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(x)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plot(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fifa$physicality,fifa$overall_rating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x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fifa$physicality,fifa$overall_rating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print(paste('Physicality and Rating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is: ',x))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(x)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plot(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fifa$defending,fifa$overall_rating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x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fifa$defending,fifa$overall_rating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print(paste('Defending and Rating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is: ',x))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(x)</a:t>
            </a:r>
          </a:p>
          <a:p>
            <a:pPr>
              <a:lnSpc>
                <a:spcPts val="3674"/>
              </a:lnSpc>
            </a:pPr>
            <a:endParaRPr lang="en-US" sz="2499" dirty="0">
              <a:solidFill>
                <a:srgbClr val="F5F5F5"/>
              </a:solidFill>
              <a:latin typeface="Open Sauc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5239" y="1541836"/>
            <a:ext cx="8395166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plot(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fifa$goalkeeping,fifa$overall_rating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x =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fifa$goalkeeping,fifa$overall_rating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)</a:t>
            </a:r>
          </a:p>
          <a:p>
            <a:pPr>
              <a:lnSpc>
                <a:spcPts val="3674"/>
              </a:lnSpc>
            </a:pPr>
            <a:r>
              <a:rPr lang="en-US" sz="2499" dirty="0">
                <a:solidFill>
                  <a:srgbClr val="F5F5F5"/>
                </a:solidFill>
                <a:latin typeface="Open Sauce Bold"/>
              </a:rPr>
              <a:t>print(paste('Goalkeeping and Rating </a:t>
            </a: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 is: ',x))</a:t>
            </a:r>
          </a:p>
          <a:p>
            <a:pPr>
              <a:lnSpc>
                <a:spcPts val="3674"/>
              </a:lnSpc>
            </a:pPr>
            <a:r>
              <a:rPr lang="en-US" sz="2499" dirty="0" err="1">
                <a:solidFill>
                  <a:srgbClr val="F5F5F5"/>
                </a:solidFill>
                <a:latin typeface="Open Sauce Bold"/>
              </a:rPr>
              <a:t>corelation</a:t>
            </a:r>
            <a:r>
              <a:rPr lang="en-US" sz="2499" dirty="0">
                <a:solidFill>
                  <a:srgbClr val="F5F5F5"/>
                </a:solidFill>
                <a:latin typeface="Open Sauce Bold"/>
              </a:rPr>
              <a:t>(x)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13720" y="3032594"/>
            <a:ext cx="9145403" cy="5362176"/>
          </a:xfrm>
          <a:custGeom>
            <a:avLst/>
            <a:gdLst/>
            <a:ahLst/>
            <a:cxnLst/>
            <a:rect l="l" t="t" r="r" b="b"/>
            <a:pathLst>
              <a:path w="9145403" h="5362176">
                <a:moveTo>
                  <a:pt x="0" y="0"/>
                </a:moveTo>
                <a:lnTo>
                  <a:pt x="9145403" y="0"/>
                </a:lnTo>
                <a:lnTo>
                  <a:pt x="9145403" y="5362176"/>
                </a:lnTo>
                <a:lnTo>
                  <a:pt x="0" y="5362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57127" y="1744852"/>
            <a:ext cx="8247791" cy="8371507"/>
          </a:xfrm>
          <a:custGeom>
            <a:avLst/>
            <a:gdLst/>
            <a:ahLst/>
            <a:cxnLst/>
            <a:rect l="l" t="t" r="r" b="b"/>
            <a:pathLst>
              <a:path w="8247791" h="8371507">
                <a:moveTo>
                  <a:pt x="0" y="0"/>
                </a:moveTo>
                <a:lnTo>
                  <a:pt x="8247791" y="0"/>
                </a:lnTo>
                <a:lnTo>
                  <a:pt x="8247791" y="8371507"/>
                </a:lnTo>
                <a:lnTo>
                  <a:pt x="0" y="8371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35553" y="398211"/>
            <a:ext cx="5416894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Screen Shots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27634" y="2954429"/>
            <a:ext cx="8289939" cy="6041174"/>
          </a:xfrm>
          <a:custGeom>
            <a:avLst/>
            <a:gdLst/>
            <a:ahLst/>
            <a:cxnLst/>
            <a:rect l="l" t="t" r="r" b="b"/>
            <a:pathLst>
              <a:path w="8289939" h="6041174">
                <a:moveTo>
                  <a:pt x="0" y="0"/>
                </a:moveTo>
                <a:lnTo>
                  <a:pt x="8289939" y="0"/>
                </a:lnTo>
                <a:lnTo>
                  <a:pt x="8289939" y="6041174"/>
                </a:lnTo>
                <a:lnTo>
                  <a:pt x="0" y="6041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45602" y="2932064"/>
            <a:ext cx="8282135" cy="6063538"/>
          </a:xfrm>
          <a:custGeom>
            <a:avLst/>
            <a:gdLst/>
            <a:ahLst/>
            <a:cxnLst/>
            <a:rect l="l" t="t" r="r" b="b"/>
            <a:pathLst>
              <a:path w="8282135" h="6063538">
                <a:moveTo>
                  <a:pt x="0" y="0"/>
                </a:moveTo>
                <a:lnTo>
                  <a:pt x="8282135" y="0"/>
                </a:lnTo>
                <a:lnTo>
                  <a:pt x="8282135" y="6063539"/>
                </a:lnTo>
                <a:lnTo>
                  <a:pt x="0" y="6063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35553" y="398211"/>
            <a:ext cx="5416894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Screen Shots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8447" y="2936115"/>
            <a:ext cx="8368313" cy="6059488"/>
          </a:xfrm>
          <a:custGeom>
            <a:avLst/>
            <a:gdLst/>
            <a:ahLst/>
            <a:cxnLst/>
            <a:rect l="l" t="t" r="r" b="b"/>
            <a:pathLst>
              <a:path w="8368313" h="6059488">
                <a:moveTo>
                  <a:pt x="0" y="0"/>
                </a:moveTo>
                <a:lnTo>
                  <a:pt x="8368313" y="0"/>
                </a:lnTo>
                <a:lnTo>
                  <a:pt x="8368313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35496" y="2936115"/>
            <a:ext cx="8302346" cy="6059488"/>
          </a:xfrm>
          <a:custGeom>
            <a:avLst/>
            <a:gdLst/>
            <a:ahLst/>
            <a:cxnLst/>
            <a:rect l="l" t="t" r="r" b="b"/>
            <a:pathLst>
              <a:path w="8302346" h="6059488">
                <a:moveTo>
                  <a:pt x="0" y="0"/>
                </a:moveTo>
                <a:lnTo>
                  <a:pt x="8302347" y="0"/>
                </a:lnTo>
                <a:lnTo>
                  <a:pt x="8302347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35553" y="398211"/>
            <a:ext cx="5416894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Screen Shots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83245" y="2936115"/>
            <a:ext cx="8293625" cy="6057460"/>
          </a:xfrm>
          <a:custGeom>
            <a:avLst/>
            <a:gdLst/>
            <a:ahLst/>
            <a:cxnLst/>
            <a:rect l="l" t="t" r="r" b="b"/>
            <a:pathLst>
              <a:path w="8293625" h="6057460">
                <a:moveTo>
                  <a:pt x="0" y="0"/>
                </a:moveTo>
                <a:lnTo>
                  <a:pt x="8293625" y="0"/>
                </a:lnTo>
                <a:lnTo>
                  <a:pt x="8293625" y="6057460"/>
                </a:lnTo>
                <a:lnTo>
                  <a:pt x="0" y="6057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92515" y="2938144"/>
            <a:ext cx="8398249" cy="6055430"/>
          </a:xfrm>
          <a:custGeom>
            <a:avLst/>
            <a:gdLst/>
            <a:ahLst/>
            <a:cxnLst/>
            <a:rect l="l" t="t" r="r" b="b"/>
            <a:pathLst>
              <a:path w="8398249" h="6055430">
                <a:moveTo>
                  <a:pt x="0" y="0"/>
                </a:moveTo>
                <a:lnTo>
                  <a:pt x="8398249" y="0"/>
                </a:lnTo>
                <a:lnTo>
                  <a:pt x="8398249" y="6055431"/>
                </a:lnTo>
                <a:lnTo>
                  <a:pt x="0" y="6055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35553" y="398211"/>
            <a:ext cx="5416894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Screen Shots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08563" y="734060"/>
            <a:ext cx="5870874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DOMAIN THEORY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04310" y="1819680"/>
            <a:ext cx="13879381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 spc="1131">
                <a:solidFill>
                  <a:srgbClr val="000000"/>
                </a:solidFill>
                <a:latin typeface="Open Sauce Medium"/>
              </a:rPr>
              <a:t>STATISTICAL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81831" y="3255416"/>
            <a:ext cx="15677469" cy="6526530"/>
            <a:chOff x="0" y="0"/>
            <a:chExt cx="20903292" cy="8702040"/>
          </a:xfrm>
        </p:grpSpPr>
        <p:sp>
          <p:nvSpPr>
            <p:cNvPr id="6" name="TextBox 6"/>
            <p:cNvSpPr txBox="1"/>
            <p:nvPr/>
          </p:nvSpPr>
          <p:spPr>
            <a:xfrm>
              <a:off x="247" y="-85725"/>
              <a:ext cx="20902921" cy="878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0"/>
                </a:lnSpc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Systematic process of collecting, cleaning, organizing, interpreting, and drawing meaningful insights from data.</a:t>
              </a:r>
            </a:p>
            <a:p>
              <a:pPr>
                <a:lnSpc>
                  <a:spcPts val="4410"/>
                </a:lnSpc>
              </a:pPr>
              <a:endParaRPr lang="en-US" sz="3000">
                <a:solidFill>
                  <a:srgbClr val="000000"/>
                </a:solidFill>
                <a:latin typeface="Open Sauce"/>
              </a:endParaRPr>
            </a:p>
            <a:p>
              <a:pPr>
                <a:lnSpc>
                  <a:spcPts val="4410"/>
                </a:lnSpc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Use of statistical techniques, methods, and tools to summarize and analyze data, identify patterns and trends, make inferences, and draw conclusions. </a:t>
              </a:r>
            </a:p>
            <a:p>
              <a:pPr>
                <a:lnSpc>
                  <a:spcPts val="4410"/>
                </a:lnSpc>
              </a:pPr>
              <a:endParaRPr lang="en-US" sz="3000">
                <a:solidFill>
                  <a:srgbClr val="000000"/>
                </a:solidFill>
                <a:latin typeface="Open Sauce"/>
              </a:endParaRPr>
            </a:p>
            <a:p>
              <a:pPr>
                <a:lnSpc>
                  <a:spcPts val="4410"/>
                </a:lnSpc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Goal is to extract useful information from data to inform decision-making, solve problems, and gain a deeper understanding of a phenomenon.</a:t>
              </a:r>
            </a:p>
            <a:p>
              <a:pPr>
                <a:lnSpc>
                  <a:spcPts val="4410"/>
                </a:lnSpc>
              </a:pPr>
              <a:endParaRPr lang="en-US" sz="3000">
                <a:solidFill>
                  <a:srgbClr val="000000"/>
                </a:solidFill>
                <a:latin typeface="Open Sauce"/>
              </a:endParaRPr>
            </a:p>
            <a:p>
              <a:pPr>
                <a:lnSpc>
                  <a:spcPts val="4410"/>
                </a:lnSpc>
              </a:pPr>
              <a:r>
                <a:rPr lang="en-US" sz="3000">
                  <a:solidFill>
                    <a:srgbClr val="000000"/>
                  </a:solidFill>
                  <a:latin typeface="Open Sauce"/>
                </a:rPr>
                <a:t>Used in Business and Economics, Healthcare and Medicine, Environmental Science, Engineering, etc.</a:t>
              </a:r>
            </a:p>
            <a:p>
              <a:pPr>
                <a:lnSpc>
                  <a:spcPts val="4410"/>
                </a:lnSpc>
              </a:pPr>
              <a:endParaRPr lang="en-US" sz="3000">
                <a:solidFill>
                  <a:srgbClr val="000000"/>
                </a:solidFill>
                <a:latin typeface="Open Sauce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247" y="1917918"/>
              <a:ext cx="20902921" cy="50800"/>
            </a:xfrm>
            <a:prstGeom prst="line">
              <a:avLst/>
            </a:prstGeom>
            <a:ln w="101600" cap="flat">
              <a:solidFill>
                <a:srgbClr val="C23A9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H="1" flipV="1">
              <a:off x="247" y="4117341"/>
              <a:ext cx="20902921" cy="50800"/>
            </a:xfrm>
            <a:prstGeom prst="line">
              <a:avLst/>
            </a:prstGeom>
            <a:ln w="101600" cap="flat">
              <a:solidFill>
                <a:srgbClr val="C23A9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H="1" flipV="1">
              <a:off x="247" y="4117341"/>
              <a:ext cx="20902921" cy="50800"/>
            </a:xfrm>
            <a:prstGeom prst="line">
              <a:avLst/>
            </a:prstGeom>
            <a:ln w="101600" cap="flat">
              <a:solidFill>
                <a:srgbClr val="C23A9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flipH="1" flipV="1">
              <a:off x="247" y="4117341"/>
              <a:ext cx="20902921" cy="50800"/>
            </a:xfrm>
            <a:prstGeom prst="line">
              <a:avLst/>
            </a:prstGeom>
            <a:ln w="101600" cap="flat">
              <a:solidFill>
                <a:srgbClr val="C23A9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H="1" flipV="1">
              <a:off x="247" y="4117341"/>
              <a:ext cx="20902921" cy="50800"/>
            </a:xfrm>
            <a:prstGeom prst="line">
              <a:avLst/>
            </a:prstGeom>
            <a:ln w="101600" cap="flat">
              <a:solidFill>
                <a:srgbClr val="C23A9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H="1" flipV="1">
              <a:off x="247" y="4117341"/>
              <a:ext cx="20902921" cy="50800"/>
            </a:xfrm>
            <a:prstGeom prst="line">
              <a:avLst/>
            </a:prstGeom>
            <a:ln w="101600" cap="flat">
              <a:solidFill>
                <a:srgbClr val="C23A9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 flipV="1">
              <a:off x="123" y="6223107"/>
              <a:ext cx="20902921" cy="50800"/>
            </a:xfrm>
            <a:prstGeom prst="line">
              <a:avLst/>
            </a:prstGeom>
            <a:ln w="101600" cap="flat">
              <a:solidFill>
                <a:srgbClr val="C23A97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5649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8187926" y="4258788"/>
            <a:ext cx="11764472" cy="32097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296251" y="344490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96251" y="5996529"/>
            <a:ext cx="5029317" cy="3704802"/>
          </a:xfrm>
          <a:custGeom>
            <a:avLst/>
            <a:gdLst/>
            <a:ahLst/>
            <a:cxnLst/>
            <a:rect l="l" t="t" r="r" b="b"/>
            <a:pathLst>
              <a:path w="5029317" h="3704802">
                <a:moveTo>
                  <a:pt x="0" y="0"/>
                </a:moveTo>
                <a:lnTo>
                  <a:pt x="5029317" y="0"/>
                </a:lnTo>
                <a:lnTo>
                  <a:pt x="5029317" y="3704802"/>
                </a:lnTo>
                <a:lnTo>
                  <a:pt x="0" y="3704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733888" y="3255488"/>
            <a:ext cx="618559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Open Sauce Medium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6755" y="4551375"/>
            <a:ext cx="8405596" cy="329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</a:rPr>
              <a:t>We have successfully implemented Data Cleaning and Analysis.</a:t>
            </a: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Open Sauce Bold"/>
            </a:endParaRPr>
          </a:p>
          <a:p>
            <a:pPr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</a:rPr>
              <a:t>This data analysis used by scouting,  clubs, managing team  and award organizations to name a few.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193973">
            <a:off x="-1226840" y="-275161"/>
            <a:ext cx="20194204" cy="12043089"/>
          </a:xfrm>
          <a:custGeom>
            <a:avLst/>
            <a:gdLst/>
            <a:ahLst/>
            <a:cxnLst/>
            <a:rect l="l" t="t" r="r" b="b"/>
            <a:pathLst>
              <a:path w="20194204" h="12043089">
                <a:moveTo>
                  <a:pt x="0" y="0"/>
                </a:moveTo>
                <a:lnTo>
                  <a:pt x="20194204" y="0"/>
                </a:lnTo>
                <a:lnTo>
                  <a:pt x="20194204" y="12043088"/>
                </a:lnTo>
                <a:lnTo>
                  <a:pt x="0" y="1204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7120943" cy="7619050"/>
            <a:chOff x="0" y="0"/>
            <a:chExt cx="1875475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5475" cy="2006663"/>
            </a:xfrm>
            <a:custGeom>
              <a:avLst/>
              <a:gdLst/>
              <a:ahLst/>
              <a:cxnLst/>
              <a:rect l="l" t="t" r="r" b="b"/>
              <a:pathLst>
                <a:path w="1875475" h="2006663">
                  <a:moveTo>
                    <a:pt x="0" y="0"/>
                  </a:moveTo>
                  <a:lnTo>
                    <a:pt x="1875475" y="0"/>
                  </a:lnTo>
                  <a:lnTo>
                    <a:pt x="1875475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1333975"/>
            <a:ext cx="7120943" cy="7619050"/>
            <a:chOff x="0" y="0"/>
            <a:chExt cx="1875475" cy="2006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5475" cy="2006663"/>
            </a:xfrm>
            <a:custGeom>
              <a:avLst/>
              <a:gdLst/>
              <a:ahLst/>
              <a:cxnLst/>
              <a:rect l="l" t="t" r="r" b="b"/>
              <a:pathLst>
                <a:path w="1875475" h="2006663">
                  <a:moveTo>
                    <a:pt x="0" y="0"/>
                  </a:moveTo>
                  <a:lnTo>
                    <a:pt x="1875475" y="0"/>
                  </a:lnTo>
                  <a:lnTo>
                    <a:pt x="1875475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581695" y="3489703"/>
            <a:ext cx="6245553" cy="495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</a:rPr>
              <a:t>Descriptive Statistics: </a:t>
            </a:r>
            <a:r>
              <a:rPr lang="en-US" sz="3000">
                <a:solidFill>
                  <a:srgbClr val="000000"/>
                </a:solidFill>
                <a:latin typeface="Open Sauce Light"/>
              </a:rPr>
              <a:t>These methods help us summarize and describe data, e.g., mean, median, mode, standard deviation. </a:t>
            </a: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</a:rPr>
              <a:t>Data Visualization: </a:t>
            </a:r>
            <a:r>
              <a:rPr lang="en-US" sz="3000">
                <a:solidFill>
                  <a:srgbClr val="000000"/>
                </a:solidFill>
                <a:latin typeface="Open Sauce Light"/>
              </a:rPr>
              <a:t>It involves representing data graphically, e.g., histogram, scatter plot, pie-chart.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0867" y="4042153"/>
            <a:ext cx="6212005" cy="385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</a:rPr>
              <a:t>Qualitative (Categorical):</a:t>
            </a:r>
            <a:r>
              <a:rPr lang="en-US" sz="3000">
                <a:solidFill>
                  <a:srgbClr val="000000"/>
                </a:solidFill>
                <a:latin typeface="Open Sauce Light"/>
              </a:rPr>
              <a:t> Categories or labels, e.g., gender, color, or product type.</a:t>
            </a:r>
          </a:p>
          <a:p>
            <a:pPr>
              <a:lnSpc>
                <a:spcPts val="4410"/>
              </a:lnSpc>
            </a:pPr>
            <a:endParaRPr lang="en-US" sz="3000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</a:rPr>
              <a:t>Quantitative (Numerical):</a:t>
            </a:r>
            <a:r>
              <a:rPr lang="en-US" sz="3000">
                <a:solidFill>
                  <a:srgbClr val="000000"/>
                </a:solidFill>
                <a:latin typeface="Open Sauce Light"/>
              </a:rPr>
              <a:t> Measurable values, e.g., age, income, or temperature.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6892" y="2048373"/>
            <a:ext cx="5286305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Types of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62533" y="2048373"/>
            <a:ext cx="6077308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Types of Statistics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10334803" y="3080046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-7400766" y="3003846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03686" y="2416733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7020265" y="2567119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835305" y="2487434"/>
            <a:ext cx="369918" cy="369918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9" name="TextBox 9"/>
          <p:cNvSpPr txBox="1"/>
          <p:nvPr/>
        </p:nvSpPr>
        <p:spPr>
          <a:xfrm>
            <a:off x="7534615" y="2103120"/>
            <a:ext cx="6798693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96">
                <a:solidFill>
                  <a:srgbClr val="000000"/>
                </a:solidFill>
                <a:latin typeface="Open Sauce Medium"/>
              </a:rPr>
              <a:t>Data Set about Football Player’s details from the FIFA game made by EA Sports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816255" y="7408921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2" name="TextBox 12"/>
          <p:cNvSpPr txBox="1"/>
          <p:nvPr/>
        </p:nvSpPr>
        <p:spPr>
          <a:xfrm>
            <a:off x="2070850" y="4464050"/>
            <a:ext cx="4436512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</a:rPr>
              <a:t>Data Description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7186174" y="3946916"/>
            <a:ext cx="8715451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534615" y="4435475"/>
            <a:ext cx="682804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96">
                <a:solidFill>
                  <a:srgbClr val="000000"/>
                </a:solidFill>
                <a:latin typeface="Open Sauce Medium"/>
              </a:rPr>
              <a:t>Contains about 18000 rows (players) and 92 rows (different attributes)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63964" y="6570721"/>
            <a:ext cx="6798693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96">
                <a:solidFill>
                  <a:srgbClr val="000000"/>
                </a:solidFill>
                <a:latin typeface="Open Sauce Medium"/>
              </a:rPr>
              <a:t>Contains Details about Footballers like name, age, player value, wages, position, team, various ratings, traits, etc.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6854355" y="4879166"/>
            <a:ext cx="369918" cy="369918"/>
            <a:chOff x="6705600" y="1371600"/>
            <a:chExt cx="10972800" cy="10972800"/>
          </a:xfrm>
        </p:grpSpPr>
        <p:sp>
          <p:nvSpPr>
            <p:cNvPr id="17" name="Freeform 1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8" name="TextBox 18"/>
          <p:cNvSpPr txBox="1"/>
          <p:nvPr/>
        </p:nvSpPr>
        <p:spPr>
          <a:xfrm>
            <a:off x="3593513" y="9277350"/>
            <a:ext cx="1110097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96">
                <a:solidFill>
                  <a:srgbClr val="000000"/>
                </a:solidFill>
                <a:latin typeface="Open Sauce Medium"/>
              </a:rPr>
              <a:t>Dataset Link: </a:t>
            </a:r>
            <a:r>
              <a:rPr lang="en-US" sz="3000" u="sng" spc="96">
                <a:solidFill>
                  <a:srgbClr val="000000"/>
                </a:solidFill>
                <a:latin typeface="Open Sauce Medium"/>
                <a:hlinkClick r:id="rId4" tooltip="https://data.world/raghav333/fifa-players"/>
              </a:rPr>
              <a:t>https://data.world/raghav333/fifa-players</a:t>
            </a:r>
          </a:p>
        </p:txBody>
      </p:sp>
      <p:sp>
        <p:nvSpPr>
          <p:cNvPr id="19" name="AutoShape 19"/>
          <p:cNvSpPr/>
          <p:nvPr/>
        </p:nvSpPr>
        <p:spPr>
          <a:xfrm flipH="1" flipV="1">
            <a:off x="7224274" y="6201114"/>
            <a:ext cx="8715451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6228" y="451308"/>
            <a:ext cx="17295543" cy="9384383"/>
            <a:chOff x="0" y="0"/>
            <a:chExt cx="4555205" cy="24716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5205" cy="2471607"/>
            </a:xfrm>
            <a:custGeom>
              <a:avLst/>
              <a:gdLst/>
              <a:ahLst/>
              <a:cxnLst/>
              <a:rect l="l" t="t" r="r" b="b"/>
              <a:pathLst>
                <a:path w="4555205" h="2471607">
                  <a:moveTo>
                    <a:pt x="0" y="0"/>
                  </a:moveTo>
                  <a:lnTo>
                    <a:pt x="4555205" y="0"/>
                  </a:lnTo>
                  <a:lnTo>
                    <a:pt x="4555205" y="2471607"/>
                  </a:lnTo>
                  <a:lnTo>
                    <a:pt x="0" y="2471607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5650171" y="2487434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311051" y="1827283"/>
            <a:ext cx="10031426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96">
                <a:solidFill>
                  <a:srgbClr val="000000"/>
                </a:solidFill>
                <a:latin typeface="Open Sauce Medium"/>
              </a:rPr>
              <a:t>A statistical measure of the relationship between two variables. Measure of how much one variable changes in relation to another variable. Correlation can be positive, negative, or zero.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811713"/>
            <a:ext cx="4436512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</a:rPr>
              <a:t>Correlation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6296255" y="3770383"/>
            <a:ext cx="10046101" cy="32097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296133" y="4255094"/>
            <a:ext cx="10031426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96">
                <a:solidFill>
                  <a:srgbClr val="000000"/>
                </a:solidFill>
                <a:latin typeface="Open Sauce Medium"/>
              </a:rPr>
              <a:t>r is a measure of the linear correlation of two variables. It is a number that ranges from -1 to 0 to +1, representing the strength of the relationship between the variables.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66724" y="6988688"/>
            <a:ext cx="868610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96">
                <a:solidFill>
                  <a:srgbClr val="000000"/>
                </a:solidFill>
                <a:latin typeface="Open Sauce Medium"/>
              </a:rPr>
              <a:t>Two main types of correlation</a:t>
            </a:r>
          </a:p>
          <a:p>
            <a:pPr>
              <a:lnSpc>
                <a:spcPts val="3300"/>
              </a:lnSpc>
            </a:pPr>
            <a:r>
              <a:rPr lang="en-US" sz="3000" spc="96">
                <a:solidFill>
                  <a:srgbClr val="000000"/>
                </a:solidFill>
                <a:latin typeface="Open Sauce Medium"/>
              </a:rPr>
              <a:t>i)  Karl Pearson Correlation</a:t>
            </a:r>
          </a:p>
          <a:p>
            <a:pPr>
              <a:lnSpc>
                <a:spcPts val="3300"/>
              </a:lnSpc>
            </a:pPr>
            <a:r>
              <a:rPr lang="en-US" sz="3000" spc="96">
                <a:solidFill>
                  <a:srgbClr val="000000"/>
                </a:solidFill>
                <a:latin typeface="Open Sauce Medium"/>
              </a:rPr>
              <a:t>ii) Spearman’s Rank Correlation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465212" y="2487434"/>
            <a:ext cx="408018" cy="5291405"/>
            <a:chOff x="0" y="0"/>
            <a:chExt cx="544025" cy="7055207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25400" y="0"/>
              <a:ext cx="493225" cy="493225"/>
              <a:chOff x="6705600" y="1371600"/>
              <a:chExt cx="10972800" cy="1097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6561983"/>
              <a:ext cx="493225" cy="493225"/>
              <a:chOff x="6705600" y="1371600"/>
              <a:chExt cx="10972800" cy="1097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50800" y="3188977"/>
              <a:ext cx="493225" cy="493225"/>
              <a:chOff x="6705600" y="1371600"/>
              <a:chExt cx="10972800" cy="1097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</p:grpSp>
      </p:grpSp>
      <p:sp>
        <p:nvSpPr>
          <p:cNvPr id="19" name="AutoShape 19"/>
          <p:cNvSpPr/>
          <p:nvPr/>
        </p:nvSpPr>
        <p:spPr>
          <a:xfrm flipH="1">
            <a:off x="6281520" y="6393696"/>
            <a:ext cx="10060897" cy="16048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39043" y="3616388"/>
            <a:ext cx="6543672" cy="176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78737" y="3413379"/>
            <a:ext cx="9560249" cy="385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Open Sauce Bold"/>
              </a:rPr>
              <a:t>Perform a comprehensive analysis of FIFA player data to gain deep insights into player performance, attribute rankings, and the factors influencing player success. This analysis will hope to provide a holistic understanding of the football players ecosystem and answer critical questions for fans, clubs, and enthusiasts.</a:t>
            </a:r>
          </a:p>
        </p:txBody>
      </p:sp>
      <p:sp>
        <p:nvSpPr>
          <p:cNvPr id="8" name="AutoShape 8"/>
          <p:cNvSpPr/>
          <p:nvPr/>
        </p:nvSpPr>
        <p:spPr>
          <a:xfrm flipH="1" flipV="1">
            <a:off x="-7266123" y="5614472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287876" y="2929677"/>
            <a:ext cx="9712248" cy="4427646"/>
            <a:chOff x="0" y="0"/>
            <a:chExt cx="12949664" cy="590352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2949664" cy="5903528"/>
              <a:chOff x="0" y="0"/>
              <a:chExt cx="1812195" cy="82614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12195" cy="826148"/>
              </a:xfrm>
              <a:custGeom>
                <a:avLst/>
                <a:gdLst/>
                <a:ahLst/>
                <a:cxnLst/>
                <a:rect l="l" t="t" r="r" b="b"/>
                <a:pathLst>
                  <a:path w="1812195" h="826148">
                    <a:moveTo>
                      <a:pt x="0" y="0"/>
                    </a:moveTo>
                    <a:lnTo>
                      <a:pt x="1812195" y="0"/>
                    </a:lnTo>
                    <a:lnTo>
                      <a:pt x="1812195" y="826148"/>
                    </a:lnTo>
                    <a:lnTo>
                      <a:pt x="0" y="8261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5F5F5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7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831269" y="854687"/>
              <a:ext cx="11182598" cy="4459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03"/>
                </a:lnSpc>
              </a:pPr>
              <a:r>
                <a:rPr lang="en-US" sz="11821" spc="472">
                  <a:solidFill>
                    <a:srgbClr val="FFFFFF"/>
                  </a:solidFill>
                  <a:latin typeface="Open Sauce Medium"/>
                </a:rPr>
                <a:t>DATA CLEANING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4400504" y="6723838"/>
            <a:ext cx="3256235" cy="3097494"/>
          </a:xfrm>
          <a:custGeom>
            <a:avLst/>
            <a:gdLst/>
            <a:ahLst/>
            <a:cxnLst/>
            <a:rect l="l" t="t" r="r" b="b"/>
            <a:pathLst>
              <a:path w="3256235" h="3097494">
                <a:moveTo>
                  <a:pt x="0" y="0"/>
                </a:moveTo>
                <a:lnTo>
                  <a:pt x="3256235" y="0"/>
                </a:lnTo>
                <a:lnTo>
                  <a:pt x="3256235" y="3097493"/>
                </a:lnTo>
                <a:lnTo>
                  <a:pt x="0" y="3097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865055"/>
            <a:ext cx="18288000" cy="4307263"/>
            <a:chOff x="0" y="0"/>
            <a:chExt cx="3793016" cy="893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3017" cy="893346"/>
            </a:xfrm>
            <a:custGeom>
              <a:avLst/>
              <a:gdLst/>
              <a:ahLst/>
              <a:cxnLst/>
              <a:rect l="l" t="t" r="r" b="b"/>
              <a:pathLst>
                <a:path w="3793017" h="893346">
                  <a:moveTo>
                    <a:pt x="0" y="0"/>
                  </a:moveTo>
                  <a:lnTo>
                    <a:pt x="3793017" y="0"/>
                  </a:lnTo>
                  <a:lnTo>
                    <a:pt x="3793017" y="893346"/>
                  </a:lnTo>
                  <a:lnTo>
                    <a:pt x="0" y="89334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22360" y="4017198"/>
            <a:ext cx="13043281" cy="5492781"/>
          </a:xfrm>
          <a:custGeom>
            <a:avLst/>
            <a:gdLst/>
            <a:ahLst/>
            <a:cxnLst/>
            <a:rect l="l" t="t" r="r" b="b"/>
            <a:pathLst>
              <a:path w="13043281" h="5492781">
                <a:moveTo>
                  <a:pt x="0" y="0"/>
                </a:moveTo>
                <a:lnTo>
                  <a:pt x="13043280" y="0"/>
                </a:lnTo>
                <a:lnTo>
                  <a:pt x="13043280" y="5492782"/>
                </a:lnTo>
                <a:lnTo>
                  <a:pt x="0" y="5492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20699" y="444863"/>
            <a:ext cx="86466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Reading the CSV File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0898" y="1853118"/>
            <a:ext cx="6214601" cy="14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5F5F5"/>
                </a:solidFill>
                <a:latin typeface="Open Sauce Bold"/>
              </a:rPr>
              <a:t>Code:</a:t>
            </a:r>
          </a:p>
          <a:p>
            <a:pPr>
              <a:lnSpc>
                <a:spcPts val="2940"/>
              </a:lnSpc>
            </a:pPr>
            <a:endParaRPr lang="en-US" sz="2000" dirty="0">
              <a:solidFill>
                <a:srgbClr val="F5F5F5"/>
              </a:solidFill>
              <a:latin typeface="Open Sauce Bold"/>
            </a:endParaRPr>
          </a:p>
          <a:p>
            <a:pPr>
              <a:lnSpc>
                <a:spcPts val="2940"/>
              </a:lnSpc>
            </a:pPr>
            <a:r>
              <a:rPr lang="en-US" sz="2000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000" dirty="0">
                <a:solidFill>
                  <a:srgbClr val="F5F5F5"/>
                </a:solidFill>
                <a:latin typeface="Open Sauce Bold"/>
              </a:rPr>
              <a:t> = read.csv('fifa_cleaned.csv')</a:t>
            </a: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5F5F5"/>
                </a:solidFill>
                <a:latin typeface="Open Sauce Bold"/>
              </a:rPr>
              <a:t>head(</a:t>
            </a:r>
            <a:r>
              <a:rPr lang="en-US" sz="2000" dirty="0" err="1">
                <a:solidFill>
                  <a:srgbClr val="F5F5F5"/>
                </a:solidFill>
                <a:latin typeface="Open Sauce Bold"/>
              </a:rPr>
              <a:t>fifa</a:t>
            </a:r>
            <a:r>
              <a:rPr lang="en-US" sz="2000" dirty="0">
                <a:solidFill>
                  <a:srgbClr val="F5F5F5"/>
                </a:solidFill>
                <a:latin typeface="Open Sauce Bold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2186</Words>
  <Application>Microsoft Office PowerPoint</Application>
  <PresentationFormat>Custom</PresentationFormat>
  <Paragraphs>220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Days</vt:lpstr>
      <vt:lpstr>Open Sauce Medium</vt:lpstr>
      <vt:lpstr>Agrandir Narrow Bold</vt:lpstr>
      <vt:lpstr>Arial</vt:lpstr>
      <vt:lpstr>Calibri</vt:lpstr>
      <vt:lpstr>Open Sauce</vt:lpstr>
      <vt:lpstr>Open Sauce Bold</vt:lpstr>
      <vt:lpstr>Open Sauce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cp:lastModifiedBy>Yash Dukhande</cp:lastModifiedBy>
  <cp:revision>1</cp:revision>
  <dcterms:created xsi:type="dcterms:W3CDTF">2006-08-16T00:00:00Z</dcterms:created>
  <dcterms:modified xsi:type="dcterms:W3CDTF">2025-01-08T16:48:34Z</dcterms:modified>
  <dc:identifier>DAFwYqW_6Xw</dc:identifier>
</cp:coreProperties>
</file>